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3" r:id="rId4"/>
    <p:sldId id="262" r:id="rId5"/>
    <p:sldId id="261" r:id="rId6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41616A-799F-4E9D-A6DD-EB850B61F49B}" type="datetimeFigureOut">
              <a:rPr lang="lv-LV" smtClean="0"/>
              <a:t>2018.05.10.</a:t>
            </a:fld>
            <a:endParaRPr lang="lv-LV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73965DA-8DE0-4A0E-B75D-6504E366D5C3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1616A-799F-4E9D-A6DD-EB850B61F49B}" type="datetimeFigureOut">
              <a:rPr lang="lv-LV" smtClean="0"/>
              <a:t>2018.05.10.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65DA-8DE0-4A0E-B75D-6504E366D5C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1616A-799F-4E9D-A6DD-EB850B61F49B}" type="datetimeFigureOut">
              <a:rPr lang="lv-LV" smtClean="0"/>
              <a:t>2018.05.10.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65DA-8DE0-4A0E-B75D-6504E366D5C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41616A-799F-4E9D-A6DD-EB850B61F49B}" type="datetimeFigureOut">
              <a:rPr lang="lv-LV" smtClean="0"/>
              <a:t>2018.05.10.</a:t>
            </a:fld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3965DA-8DE0-4A0E-B75D-6504E366D5C3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41616A-799F-4E9D-A6DD-EB850B61F49B}" type="datetimeFigureOut">
              <a:rPr lang="lv-LV" smtClean="0"/>
              <a:t>2018.05.10.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v-LV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3965DA-8DE0-4A0E-B75D-6504E366D5C3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1616A-799F-4E9D-A6DD-EB850B61F49B}" type="datetimeFigureOut">
              <a:rPr lang="lv-LV" smtClean="0"/>
              <a:t>2018.05.10.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65DA-8DE0-4A0E-B75D-6504E366D5C3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1616A-799F-4E9D-A6DD-EB850B61F49B}" type="datetimeFigureOut">
              <a:rPr lang="lv-LV" smtClean="0"/>
              <a:t>2018.05.10.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65DA-8DE0-4A0E-B75D-6504E366D5C3}" type="slidenum">
              <a:rPr lang="lv-LV" smtClean="0"/>
              <a:t>‹#›</a:t>
            </a:fld>
            <a:endParaRPr lang="lv-LV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41616A-799F-4E9D-A6DD-EB850B61F49B}" type="datetimeFigureOut">
              <a:rPr lang="lv-LV" smtClean="0"/>
              <a:t>2018.05.10.</a:t>
            </a:fld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3965DA-8DE0-4A0E-B75D-6504E366D5C3}" type="slidenum">
              <a:rPr lang="lv-LV" smtClean="0"/>
              <a:t>‹#›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1616A-799F-4E9D-A6DD-EB850B61F49B}" type="datetimeFigureOut">
              <a:rPr lang="lv-LV" smtClean="0"/>
              <a:t>2018.05.10.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65DA-8DE0-4A0E-B75D-6504E366D5C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41616A-799F-4E9D-A6DD-EB850B61F49B}" type="datetimeFigureOut">
              <a:rPr lang="lv-LV" smtClean="0"/>
              <a:t>2018.05.10.</a:t>
            </a:fld>
            <a:endParaRPr lang="lv-LV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3965DA-8DE0-4A0E-B75D-6504E366D5C3}" type="slidenum">
              <a:rPr lang="lv-LV" smtClean="0"/>
              <a:t>‹#›</a:t>
            </a:fld>
            <a:endParaRPr lang="lv-LV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41616A-799F-4E9D-A6DD-EB850B61F49B}" type="datetimeFigureOut">
              <a:rPr lang="lv-LV" smtClean="0"/>
              <a:t>2018.05.10.</a:t>
            </a:fld>
            <a:endParaRPr lang="lv-L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3965DA-8DE0-4A0E-B75D-6504E366D5C3}" type="slidenum">
              <a:rPr lang="lv-LV" smtClean="0"/>
              <a:t>‹#›</a:t>
            </a:fld>
            <a:endParaRPr lang="lv-LV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41616A-799F-4E9D-A6DD-EB850B61F49B}" type="datetimeFigureOut">
              <a:rPr lang="lv-LV" smtClean="0"/>
              <a:t>2018.05.10.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3965DA-8DE0-4A0E-B75D-6504E366D5C3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920880" cy="3384376"/>
          </a:xfrm>
        </p:spPr>
        <p:txBody>
          <a:bodyPr>
            <a:noAutofit/>
          </a:bodyPr>
          <a:lstStyle/>
          <a:p>
            <a:pPr algn="ctr"/>
            <a:r>
              <a:rPr lang="lv-LV" sz="4400" b="1" dirty="0" smtClean="0"/>
              <a:t>Praktiskā pedagoga darbība 3g.v. bērnu </a:t>
            </a:r>
            <a:br>
              <a:rPr lang="lv-LV" sz="4400" b="1" dirty="0" smtClean="0"/>
            </a:br>
            <a:r>
              <a:rPr lang="lv-LV" sz="4400" b="1" dirty="0" smtClean="0"/>
              <a:t>runas un valodas attīstības veicināšanā pirmsskolā</a:t>
            </a:r>
            <a:endParaRPr lang="lv-LV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7904" y="5229200"/>
            <a:ext cx="5037995" cy="1368152"/>
          </a:xfrm>
        </p:spPr>
        <p:txBody>
          <a:bodyPr>
            <a:normAutofit/>
          </a:bodyPr>
          <a:lstStyle/>
          <a:p>
            <a:pPr algn="r"/>
            <a:r>
              <a:rPr lang="lv-LV" sz="2400" dirty="0" smtClean="0"/>
              <a:t>Kristīne </a:t>
            </a:r>
            <a:r>
              <a:rPr lang="lv-LV" sz="2400" dirty="0"/>
              <a:t>Ūtrupa</a:t>
            </a:r>
          </a:p>
          <a:p>
            <a:pPr algn="r"/>
            <a:r>
              <a:rPr lang="lv-LV" dirty="0" smtClean="0"/>
              <a:t>Liepājas pirmsskolas izglītības iestāde «Saulīte» skolotāja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598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24744" cy="648072"/>
          </a:xfrm>
        </p:spPr>
        <p:txBody>
          <a:bodyPr>
            <a:normAutofit/>
          </a:bodyPr>
          <a:lstStyle/>
          <a:p>
            <a:pPr algn="ctr"/>
            <a:r>
              <a:rPr lang="lv-LV" sz="3200" b="1" dirty="0" smtClean="0"/>
              <a:t>Runas attīstības uzdevumi</a:t>
            </a:r>
            <a:endParaRPr lang="lv-LV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4210752" cy="5544616"/>
          </a:xfrm>
        </p:spPr>
        <p:txBody>
          <a:bodyPr>
            <a:noAutofit/>
          </a:bodyPr>
          <a:lstStyle/>
          <a:p>
            <a:pPr lvl="0" algn="just" fontAlgn="base"/>
            <a:r>
              <a:rPr lang="lv-LV" sz="1600" b="1" dirty="0"/>
              <a:t>Sajūtu pieredzes bagātināšana;</a:t>
            </a:r>
          </a:p>
          <a:p>
            <a:pPr lvl="0" algn="just" fontAlgn="base"/>
            <a:r>
              <a:rPr lang="lv-LV" sz="1600" b="1" dirty="0"/>
              <a:t>Vienkāršu lietu iemācīšana;</a:t>
            </a:r>
          </a:p>
          <a:p>
            <a:pPr lvl="0" algn="just" fontAlgn="base"/>
            <a:r>
              <a:rPr lang="lv-LV" sz="1600" b="1" dirty="0"/>
              <a:t>Skaņu izrunas precizēšana;</a:t>
            </a:r>
          </a:p>
          <a:p>
            <a:pPr lvl="0" algn="just" fontAlgn="base"/>
            <a:r>
              <a:rPr lang="lv-LV" sz="1600" b="1" dirty="0"/>
              <a:t>Skaņu diferencēšana;</a:t>
            </a:r>
          </a:p>
          <a:p>
            <a:pPr lvl="0" algn="just" fontAlgn="base"/>
            <a:r>
              <a:rPr lang="lv-LV" sz="1600" b="1" dirty="0"/>
              <a:t>Mācīšana orientēties plaknē, telpā, apkārtnē;</a:t>
            </a:r>
          </a:p>
          <a:p>
            <a:pPr lvl="0" algn="just" fontAlgn="base"/>
            <a:r>
              <a:rPr lang="lv-LV" sz="1600" b="1" dirty="0"/>
              <a:t>Dialoga veidošana ar pieaugušo;</a:t>
            </a:r>
          </a:p>
          <a:p>
            <a:pPr lvl="0" algn="just" fontAlgn="base"/>
            <a:r>
              <a:rPr lang="lv-LV" sz="1600" b="1" dirty="0"/>
              <a:t>Sīkās pirkstu muskulatūras attīstīšana;</a:t>
            </a:r>
          </a:p>
          <a:p>
            <a:pPr lvl="0" algn="just" fontAlgn="base"/>
            <a:r>
              <a:rPr lang="lv-LV" sz="1600" b="1" dirty="0"/>
              <a:t>Artikulācijas aparāta vingrināšana;</a:t>
            </a:r>
          </a:p>
          <a:p>
            <a:pPr lvl="0" algn="just" fontAlgn="base"/>
            <a:r>
              <a:rPr lang="lv-LV" sz="1600" b="1" dirty="0"/>
              <a:t>Vārdu krājuma paplašināšana;</a:t>
            </a:r>
          </a:p>
          <a:p>
            <a:pPr lvl="0" algn="just" fontAlgn="base"/>
            <a:r>
              <a:rPr lang="lv-LV" sz="1600" b="1" dirty="0"/>
              <a:t>Sarežģītu vārdu izrunas vingrināšana;</a:t>
            </a:r>
          </a:p>
          <a:p>
            <a:pPr lvl="0" algn="just" fontAlgn="base"/>
            <a:r>
              <a:rPr lang="lv-LV" sz="1600" b="1" dirty="0"/>
              <a:t>Saistītās runas attīstīšana;</a:t>
            </a:r>
          </a:p>
          <a:p>
            <a:pPr lvl="0" algn="just" fontAlgn="base"/>
            <a:r>
              <a:rPr lang="lv-LV" sz="1600" b="1" dirty="0"/>
              <a:t>Elementāru gramatikas likumu apgūšana;</a:t>
            </a:r>
          </a:p>
          <a:p>
            <a:pPr lvl="0" algn="just" fontAlgn="base"/>
            <a:r>
              <a:rPr lang="lv-LV" sz="1600" b="1" dirty="0"/>
              <a:t>Fonemātiskās dzirdes attīstīšana</a:t>
            </a:r>
            <a:r>
              <a:rPr lang="lv-LV" sz="1600" b="1" dirty="0" smtClean="0"/>
              <a:t>;</a:t>
            </a:r>
          </a:p>
          <a:p>
            <a:pPr algn="just" fontAlgn="base"/>
            <a:r>
              <a:rPr lang="lv-LV" sz="1600" b="1" dirty="0"/>
              <a:t>Elpošanas un balss aparāta nostiprināšana (balss tembrs, temps);</a:t>
            </a:r>
          </a:p>
          <a:p>
            <a:pPr lvl="0" fontAlgn="base"/>
            <a:endParaRPr lang="lv-LV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08" y="1052736"/>
            <a:ext cx="4032448" cy="4896544"/>
          </a:xfrm>
        </p:spPr>
        <p:txBody>
          <a:bodyPr>
            <a:noAutofit/>
          </a:bodyPr>
          <a:lstStyle/>
          <a:p>
            <a:pPr lvl="0" algn="just" fontAlgn="base"/>
            <a:r>
              <a:rPr lang="lv-LV" sz="1600" b="1" dirty="0" smtClean="0"/>
              <a:t>Runas </a:t>
            </a:r>
            <a:r>
              <a:rPr lang="lv-LV" sz="1600" b="1" dirty="0"/>
              <a:t>funkcijas izprašanas mācīšana;</a:t>
            </a:r>
          </a:p>
          <a:p>
            <a:pPr lvl="0" algn="just" fontAlgn="base"/>
            <a:r>
              <a:rPr lang="lv-LV" sz="1600" b="1" dirty="0"/>
              <a:t>Ritma izjūtas attīstīšana;</a:t>
            </a:r>
          </a:p>
          <a:p>
            <a:pPr lvl="0" algn="just" fontAlgn="base"/>
            <a:r>
              <a:rPr lang="lv-LV" sz="1600" b="1" dirty="0"/>
              <a:t>Motorisko koordināciju nostiprināšana;</a:t>
            </a:r>
          </a:p>
          <a:p>
            <a:pPr lvl="0" algn="just" fontAlgn="base"/>
            <a:r>
              <a:rPr lang="lv-LV" sz="1600" b="1" dirty="0"/>
              <a:t>Izpratnes par jēdzieniem veidošana;</a:t>
            </a:r>
          </a:p>
          <a:p>
            <a:pPr lvl="0" algn="just" fontAlgn="base"/>
            <a:r>
              <a:rPr lang="lv-LV" sz="1600" b="1" dirty="0"/>
              <a:t>Mācīšana stāstīt un izteiksmīgas runas veidošana (ievērot loģiskās pauzes);</a:t>
            </a:r>
          </a:p>
          <a:p>
            <a:pPr lvl="0" algn="just" fontAlgn="base"/>
            <a:r>
              <a:rPr lang="lv-LV" sz="1600" b="1" dirty="0"/>
              <a:t>Zināšanu par lietu vidi un norisēm dabā padziļināšana;</a:t>
            </a:r>
          </a:p>
          <a:p>
            <a:pPr lvl="0" algn="just" fontAlgn="base"/>
            <a:r>
              <a:rPr lang="lv-LV" sz="1600" b="1" dirty="0"/>
              <a:t>Analīzes, sintēzes un spriest spējas attīstīšana;</a:t>
            </a:r>
          </a:p>
          <a:p>
            <a:pPr lvl="0" algn="just" fontAlgn="base"/>
            <a:r>
              <a:rPr lang="lv-LV" sz="1600" b="1" dirty="0"/>
              <a:t>Fantāzijas attīstīšana, veidojot stāsta notikumu secību;</a:t>
            </a:r>
          </a:p>
          <a:p>
            <a:pPr lvl="0" algn="just" fontAlgn="base"/>
            <a:r>
              <a:rPr lang="lv-LV" sz="1600" b="1" dirty="0"/>
              <a:t>Iespaidu izteikšana ar vārdiem;</a:t>
            </a:r>
          </a:p>
          <a:p>
            <a:pPr algn="just"/>
            <a:r>
              <a:rPr lang="lv-LV" sz="1600" b="1" dirty="0"/>
              <a:t>Domāšanas procesa attīstības veicināšana. </a:t>
            </a:r>
            <a:r>
              <a:rPr lang="lv-LV" sz="1600" b="1" dirty="0" smtClean="0"/>
              <a:t> </a:t>
            </a:r>
            <a:r>
              <a:rPr lang="lv-LV" sz="1600" dirty="0" smtClean="0"/>
              <a:t>(Zaķe, 2000, 12)</a:t>
            </a:r>
            <a:endParaRPr lang="lv-LV" sz="1600" dirty="0"/>
          </a:p>
        </p:txBody>
      </p:sp>
    </p:spTree>
    <p:extLst>
      <p:ext uri="{BB962C8B-B14F-4D97-AF65-F5344CB8AC3E}">
        <p14:creationId xmlns:p14="http://schemas.microsoft.com/office/powerpoint/2010/main" val="13677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648072"/>
          </a:xfrm>
        </p:spPr>
        <p:txBody>
          <a:bodyPr/>
          <a:lstStyle/>
          <a:p>
            <a:pPr algn="ctr"/>
            <a:r>
              <a:rPr lang="lv-LV" b="1" dirty="0" smtClean="0"/>
              <a:t>Pedagoga kompetence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124744"/>
            <a:ext cx="7560840" cy="4824536"/>
          </a:xfrm>
        </p:spPr>
        <p:txBody>
          <a:bodyPr>
            <a:normAutofit/>
          </a:bodyPr>
          <a:lstStyle/>
          <a:p>
            <a:pPr marL="411480" indent="-342900" algn="just">
              <a:buFont typeface="Courier New" pitchFamily="49" charset="0"/>
              <a:buChar char="o"/>
            </a:pPr>
            <a:r>
              <a:rPr lang="lv-LV" dirty="0" smtClean="0"/>
              <a:t>Pievēršoties </a:t>
            </a:r>
            <a:r>
              <a:rPr lang="lv-LV" dirty="0"/>
              <a:t>ikvienam no šiem runas attīstības uzdevumiem, ikviens pedagogs stimulē arī kādu citu bērna </a:t>
            </a:r>
            <a:r>
              <a:rPr lang="lv-LV" dirty="0" smtClean="0"/>
              <a:t>attīstības aspektu.</a:t>
            </a:r>
          </a:p>
          <a:p>
            <a:pPr marL="68580" indent="0" algn="just">
              <a:buNone/>
            </a:pPr>
            <a:endParaRPr lang="lv-LV" dirty="0"/>
          </a:p>
          <a:p>
            <a:pPr marL="411480" indent="-342900" algn="just">
              <a:buFont typeface="Courier New" pitchFamily="49" charset="0"/>
              <a:buChar char="o"/>
            </a:pPr>
            <a:r>
              <a:rPr lang="lv-LV" dirty="0" smtClean="0"/>
              <a:t>Pedagoga </a:t>
            </a:r>
            <a:r>
              <a:rPr lang="lv-LV" dirty="0"/>
              <a:t>uzdevums saistās ar </a:t>
            </a:r>
            <a:r>
              <a:rPr lang="lv-LV" dirty="0" smtClean="0"/>
              <a:t>prasmi </a:t>
            </a:r>
            <a:r>
              <a:rPr lang="lv-LV" dirty="0"/>
              <a:t>un gribu </a:t>
            </a:r>
            <a:r>
              <a:rPr lang="lv-LV" dirty="0" smtClean="0"/>
              <a:t>pedagoģisko procesu </a:t>
            </a:r>
            <a:r>
              <a:rPr lang="lv-LV" dirty="0"/>
              <a:t>organizēt ar izdomu un padarīt to par jautru un interesantu nodarbi, lai bērnam būtu vēlme iesaistīties, darboties un komunicēt tā, kā ir iespējams </a:t>
            </a:r>
            <a:r>
              <a:rPr lang="lv-LV" dirty="0" smtClean="0"/>
              <a:t>ikviena bērna </a:t>
            </a:r>
            <a:r>
              <a:rPr lang="lv-LV" dirty="0"/>
              <a:t>attīstības </a:t>
            </a:r>
            <a:r>
              <a:rPr lang="lv-LV" dirty="0" smtClean="0"/>
              <a:t>ietvaros, </a:t>
            </a:r>
            <a:r>
              <a:rPr lang="lv-LV" dirty="0"/>
              <a:t>vienlaikus veicinot </a:t>
            </a:r>
            <a:r>
              <a:rPr lang="lv-LV" dirty="0" smtClean="0"/>
              <a:t>vispārējās attīstības </a:t>
            </a:r>
            <a:r>
              <a:rPr lang="lv-LV" dirty="0"/>
              <a:t>augšupeju. 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4382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008112"/>
          </a:xfrm>
        </p:spPr>
        <p:txBody>
          <a:bodyPr/>
          <a:lstStyle/>
          <a:p>
            <a:pPr algn="ctr"/>
            <a:r>
              <a:rPr lang="lv-LV" dirty="0" smtClean="0"/>
              <a:t>Izmantotie avoti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/>
          </a:bodyPr>
          <a:lstStyle/>
          <a:p>
            <a:pPr lvl="0"/>
            <a:r>
              <a:rPr lang="lv-LV" dirty="0" smtClean="0"/>
              <a:t>Ūtrupa</a:t>
            </a:r>
            <a:r>
              <a:rPr lang="lv-LV" dirty="0"/>
              <a:t>, K. </a:t>
            </a:r>
            <a:r>
              <a:rPr lang="lv-LV" smtClean="0"/>
              <a:t>(2018) </a:t>
            </a:r>
            <a:r>
              <a:rPr lang="lv-LV" i="1" dirty="0"/>
              <a:t>video no personīgā arhīva</a:t>
            </a:r>
          </a:p>
          <a:p>
            <a:pPr lvl="0"/>
            <a:endParaRPr lang="lv-LV" dirty="0" smtClean="0"/>
          </a:p>
          <a:p>
            <a:pPr lvl="0"/>
            <a:r>
              <a:rPr lang="lv-LV" dirty="0" smtClean="0"/>
              <a:t>Zaķe</a:t>
            </a:r>
            <a:r>
              <a:rPr lang="lv-LV" dirty="0"/>
              <a:t>, I. (2000) </a:t>
            </a:r>
            <a:r>
              <a:rPr lang="lv-LV" i="1" dirty="0"/>
              <a:t>Logopēdiskās spēles un vingrinājumi</a:t>
            </a:r>
            <a:r>
              <a:rPr lang="lv-LV" dirty="0"/>
              <a:t>. Rīga: Izglītības soļi, 39 lpp</a:t>
            </a:r>
            <a:r>
              <a:rPr lang="lv-LV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59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200918" cy="4489568"/>
          </a:xfrm>
        </p:spPr>
        <p:txBody>
          <a:bodyPr>
            <a:normAutofit/>
          </a:bodyPr>
          <a:lstStyle/>
          <a:p>
            <a:pPr algn="ctr"/>
            <a:r>
              <a:rPr lang="lv-LV" sz="6000" b="1" dirty="0" smtClean="0"/>
              <a:t>PALDIES!</a:t>
            </a:r>
            <a:r>
              <a:rPr lang="lv-LV" sz="6000" dirty="0" smtClean="0"/>
              <a:t/>
            </a:r>
            <a:br>
              <a:rPr lang="lv-LV" sz="6000" dirty="0" smtClean="0"/>
            </a:br>
            <a:r>
              <a:rPr lang="lv-LV" sz="6000" dirty="0" smtClean="0"/>
              <a:t/>
            </a:r>
            <a:br>
              <a:rPr lang="lv-LV" sz="6000" dirty="0" smtClean="0"/>
            </a:br>
            <a:r>
              <a:rPr lang="lv-LV" sz="4800" b="1" dirty="0" smtClean="0"/>
              <a:t>PRIEKS STRĀDĀT DARBU, </a:t>
            </a:r>
            <a:br>
              <a:rPr lang="lv-LV" sz="4800" b="1" dirty="0" smtClean="0"/>
            </a:br>
            <a:r>
              <a:rPr lang="lv-LV" sz="4800" b="1" dirty="0" smtClean="0"/>
              <a:t>KAS PATĪK!</a:t>
            </a:r>
            <a:endParaRPr lang="lv-LV" sz="4800" b="1" dirty="0"/>
          </a:p>
        </p:txBody>
      </p:sp>
    </p:spTree>
    <p:extLst>
      <p:ext uri="{BB962C8B-B14F-4D97-AF65-F5344CB8AC3E}">
        <p14:creationId xmlns:p14="http://schemas.microsoft.com/office/powerpoint/2010/main" val="124556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363</TotalTime>
  <Words>261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Praktiskā pedagoga darbība 3g.v. bērnu  runas un valodas attīstības veicināšanā pirmsskolā</vt:lpstr>
      <vt:lpstr>Runas attīstības uzdevumi</vt:lpstr>
      <vt:lpstr>Pedagoga kompetence</vt:lpstr>
      <vt:lpstr>Izmantotie avoti</vt:lpstr>
      <vt:lpstr>PALDIES!  PRIEKS STRĀDĀT DARBU,  KAS PATĪK!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K.Utrupa</dc:creator>
  <cp:lastModifiedBy>K.Utrupa</cp:lastModifiedBy>
  <cp:revision>19</cp:revision>
  <dcterms:created xsi:type="dcterms:W3CDTF">2018-04-18T05:45:34Z</dcterms:created>
  <dcterms:modified xsi:type="dcterms:W3CDTF">2018-05-10T19:56:45Z</dcterms:modified>
</cp:coreProperties>
</file>